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2" roundtripDataSignature="AMtx7mi5H/3A9CTtL2jwfnfcbOLnv00R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3"/>
  </p:normalViewPr>
  <p:slideViewPr>
    <p:cSldViewPr snapToGrid="0">
      <p:cViewPr varScale="1">
        <p:scale>
          <a:sx n="137" d="100"/>
          <a:sy n="137" d="100"/>
        </p:scale>
        <p:origin x="9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
        <p:cNvGrpSpPr/>
        <p:nvPr/>
      </p:nvGrpSpPr>
      <p:grpSpPr>
        <a:xfrm>
          <a:off x="0" y="0"/>
          <a:ext cx="0" cy="0"/>
          <a:chOff x="0" y="0"/>
          <a:chExt cx="0" cy="0"/>
        </a:xfrm>
      </p:grpSpPr>
      <p:sp>
        <p:nvSpPr>
          <p:cNvPr id="14" name="Google Shape;1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6" name="Google Shape;16;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7" name="Google Shape;1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 name="Google Shape;2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 name="Google Shape;2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DgGV3l82NT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2304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dirty="0"/>
              <a:t>CS 4476/7646 Project 2</a:t>
            </a:r>
            <a:endParaRPr dirty="0"/>
          </a:p>
        </p:txBody>
      </p:sp>
      <p:sp>
        <p:nvSpPr>
          <p:cNvPr id="55" name="Google Shape;55;p1"/>
          <p:cNvSpPr txBox="1">
            <a:spLocks noGrp="1"/>
          </p:cNvSpPr>
          <p:nvPr>
            <p:ph type="subTitle" idx="1"/>
          </p:nvPr>
        </p:nvSpPr>
        <p:spPr>
          <a:xfrm>
            <a:off x="311700" y="2320025"/>
            <a:ext cx="8520600" cy="1797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dirty="0"/>
              <a:t>Sreyans Sipani</a:t>
            </a:r>
          </a:p>
          <a:p>
            <a:pPr marL="0" lvl="0" indent="0" algn="ctr" rtl="0">
              <a:lnSpc>
                <a:spcPct val="100000"/>
              </a:lnSpc>
              <a:spcBef>
                <a:spcPts val="0"/>
              </a:spcBef>
              <a:spcAft>
                <a:spcPts val="0"/>
              </a:spcAft>
              <a:buSzPts val="2800"/>
              <a:buNone/>
            </a:pPr>
            <a:r>
              <a:rPr lang="en" dirty="0"/>
              <a:t>ssipani6@gatech.edu</a:t>
            </a:r>
            <a:endParaRPr dirty="0"/>
          </a:p>
          <a:p>
            <a:pPr marL="0" lvl="0" indent="0" algn="ctr" rtl="0">
              <a:lnSpc>
                <a:spcPct val="100000"/>
              </a:lnSpc>
              <a:spcBef>
                <a:spcPts val="0"/>
              </a:spcBef>
              <a:spcAft>
                <a:spcPts val="0"/>
              </a:spcAft>
              <a:buSzPts val="2800"/>
              <a:buNone/>
            </a:pPr>
            <a:r>
              <a:rPr lang="en" dirty="0"/>
              <a:t>903310164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Reflection Questions</a:t>
            </a:r>
            <a:endParaRPr/>
          </a:p>
        </p:txBody>
      </p:sp>
      <p:sp>
        <p:nvSpPr>
          <p:cNvPr id="113" name="Google Shape;113;p10"/>
          <p:cNvSpPr txBox="1">
            <a:spLocks noGrp="1"/>
          </p:cNvSpPr>
          <p:nvPr>
            <p:ph type="body" idx="1"/>
          </p:nvPr>
        </p:nvSpPr>
        <p:spPr>
          <a:xfrm>
            <a:off x="311700" y="1152475"/>
            <a:ext cx="8520600" cy="389538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b="1" dirty="0"/>
              <a:t>1. The principal point and the focal length should be the same</a:t>
            </a:r>
            <a:endParaRPr b="1" dirty="0"/>
          </a:p>
          <a:p>
            <a:pPr marL="0" lvl="0" indent="0" algn="l" rtl="0">
              <a:lnSpc>
                <a:spcPct val="115000"/>
              </a:lnSpc>
              <a:spcBef>
                <a:spcPts val="1600"/>
              </a:spcBef>
              <a:spcAft>
                <a:spcPts val="0"/>
              </a:spcAft>
              <a:buSzPts val="1400"/>
              <a:buNone/>
            </a:pPr>
            <a:r>
              <a:rPr lang="en" b="1" dirty="0"/>
              <a:t>2. </a:t>
            </a:r>
            <a:r>
              <a:rPr lang="en-SG" b="1" dirty="0"/>
              <a:t>The correspondences selected to estimate the fundamental matrix are such that they are restricted to </a:t>
            </a:r>
            <a:r>
              <a:rPr lang="en-SG" b="1" dirty="0" err="1"/>
              <a:t>epipolar</a:t>
            </a:r>
            <a:r>
              <a:rPr lang="en-SG" b="1" dirty="0"/>
              <a:t> lines and therefore the relation which the fundamental matrix represents is the </a:t>
            </a:r>
            <a:r>
              <a:rPr lang="en-SG" b="1" dirty="0" err="1"/>
              <a:t>epipolar</a:t>
            </a:r>
            <a:r>
              <a:rPr lang="en-SG" b="1" dirty="0"/>
              <a:t> constraint.</a:t>
            </a:r>
            <a:endParaRPr b="1" dirty="0"/>
          </a:p>
          <a:p>
            <a:pPr marL="0" lvl="0" indent="0" algn="l" rtl="0">
              <a:lnSpc>
                <a:spcPct val="115000"/>
              </a:lnSpc>
              <a:spcBef>
                <a:spcPts val="1600"/>
              </a:spcBef>
              <a:spcAft>
                <a:spcPts val="0"/>
              </a:spcAft>
              <a:buSzPts val="1400"/>
              <a:buNone/>
            </a:pPr>
            <a:r>
              <a:rPr lang="en" b="1" dirty="0"/>
              <a:t>3. The </a:t>
            </a:r>
            <a:r>
              <a:rPr lang="en" b="1" dirty="0" err="1"/>
              <a:t>epipoles</a:t>
            </a:r>
            <a:r>
              <a:rPr lang="en" b="1" dirty="0"/>
              <a:t> become the camera </a:t>
            </a:r>
            <a:r>
              <a:rPr lang="en" b="1" dirty="0" err="1"/>
              <a:t>centres</a:t>
            </a:r>
            <a:r>
              <a:rPr lang="en" b="1" dirty="0"/>
              <a:t> themselves and the </a:t>
            </a:r>
            <a:r>
              <a:rPr lang="en" b="1" dirty="0" err="1"/>
              <a:t>epipolar</a:t>
            </a:r>
            <a:r>
              <a:rPr lang="en" b="1" dirty="0"/>
              <a:t> lines are reduced to those points.</a:t>
            </a:r>
            <a:endParaRPr b="1" dirty="0"/>
          </a:p>
          <a:p>
            <a:pPr marL="0" lvl="0" indent="0" algn="l" rtl="0">
              <a:lnSpc>
                <a:spcPct val="115000"/>
              </a:lnSpc>
              <a:spcBef>
                <a:spcPts val="1600"/>
              </a:spcBef>
              <a:spcAft>
                <a:spcPts val="0"/>
              </a:spcAft>
              <a:buSzPts val="1400"/>
              <a:buNone/>
            </a:pPr>
            <a:r>
              <a:rPr lang="en" b="1" dirty="0"/>
              <a:t>4. The images are parallel</a:t>
            </a:r>
            <a:endParaRPr b="1" dirty="0"/>
          </a:p>
          <a:p>
            <a:pPr marL="0" lvl="0" indent="0" algn="l" rtl="0">
              <a:lnSpc>
                <a:spcPct val="115000"/>
              </a:lnSpc>
              <a:spcBef>
                <a:spcPts val="1600"/>
              </a:spcBef>
              <a:spcAft>
                <a:spcPts val="0"/>
              </a:spcAft>
              <a:buSzPts val="1400"/>
              <a:buNone/>
            </a:pPr>
            <a:r>
              <a:rPr lang="en" b="1" dirty="0"/>
              <a:t>5. The equation used to define the fundamental matrix is – </a:t>
            </a:r>
            <a:r>
              <a:rPr lang="en" b="1" dirty="0" err="1"/>
              <a:t>x’Fx</a:t>
            </a:r>
            <a:r>
              <a:rPr lang="en" b="1" dirty="0"/>
              <a:t> = 0. </a:t>
            </a:r>
            <a:r>
              <a:rPr lang="en" b="1" dirty="0" err="1"/>
              <a:t>kF</a:t>
            </a:r>
            <a:r>
              <a:rPr lang="en" b="1" dirty="0"/>
              <a:t> is also a solution to this equation for any k</a:t>
            </a:r>
            <a:endParaRPr b="1" dirty="0"/>
          </a:p>
          <a:p>
            <a:pPr marL="0" lvl="0" indent="0" algn="l" rtl="0">
              <a:lnSpc>
                <a:spcPct val="115000"/>
              </a:lnSpc>
              <a:spcBef>
                <a:spcPts val="1600"/>
              </a:spcBef>
              <a:spcAft>
                <a:spcPts val="1600"/>
              </a:spcAft>
              <a:buSzPts val="1400"/>
              <a:buNone/>
            </a:pPr>
            <a:r>
              <a:rPr lang="en" b="1" dirty="0"/>
              <a:t>6. As t</a:t>
            </a:r>
            <a:r>
              <a:rPr lang="en-SG" b="1" dirty="0"/>
              <a:t>h</a:t>
            </a:r>
            <a:r>
              <a:rPr lang="en" b="1" dirty="0"/>
              <a:t>e </a:t>
            </a:r>
            <a:r>
              <a:rPr lang="en" b="1" dirty="0" err="1"/>
              <a:t>epipoles</a:t>
            </a:r>
            <a:r>
              <a:rPr lang="en" b="1" dirty="0"/>
              <a:t> lie on the </a:t>
            </a:r>
            <a:r>
              <a:rPr lang="en" b="1" dirty="0" err="1"/>
              <a:t>epipolar</a:t>
            </a:r>
            <a:r>
              <a:rPr lang="en" b="1" dirty="0"/>
              <a:t> lines themselves, </a:t>
            </a:r>
            <a:r>
              <a:rPr lang="en" b="1" dirty="0" err="1"/>
              <a:t>eF</a:t>
            </a:r>
            <a:r>
              <a:rPr lang="en" b="1" dirty="0"/>
              <a:t> = 0 for both </a:t>
            </a:r>
            <a:r>
              <a:rPr lang="en" b="1" dirty="0" err="1"/>
              <a:t>epipoles</a:t>
            </a:r>
            <a:r>
              <a:rPr lang="en" b="1" dirty="0"/>
              <a:t> e. Therefore the </a:t>
            </a:r>
            <a:r>
              <a:rPr lang="en" b="1" dirty="0" err="1"/>
              <a:t>nullspace</a:t>
            </a:r>
            <a:r>
              <a:rPr lang="en" b="1" dirty="0"/>
              <a:t> of F is not equal to the zero vector and it is rank deficient. As F is 3x3, its rank=2.</a:t>
            </a:r>
            <a:endParaRPr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Extra Credit: Fundamental Matrix Song</a:t>
            </a:r>
            <a:endParaRPr/>
          </a:p>
        </p:txBody>
      </p:sp>
      <p:sp>
        <p:nvSpPr>
          <p:cNvPr id="119" name="Google Shape;119;p11"/>
          <p:cNvSpPr txBox="1">
            <a:spLocks noGrp="1"/>
          </p:cNvSpPr>
          <p:nvPr>
            <p:ph type="body" idx="1"/>
          </p:nvPr>
        </p:nvSpPr>
        <p:spPr>
          <a:xfrm>
            <a:off x="311700" y="1152475"/>
            <a:ext cx="24714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Reflect on the Fundamental Matrix Song</a:t>
            </a:r>
            <a:endParaRPr dirty="0"/>
          </a:p>
          <a:p>
            <a:pPr marL="0" lvl="0" indent="0" algn="l" rtl="0">
              <a:lnSpc>
                <a:spcPct val="115000"/>
              </a:lnSpc>
              <a:spcBef>
                <a:spcPts val="1600"/>
              </a:spcBef>
              <a:spcAft>
                <a:spcPts val="1600"/>
              </a:spcAft>
              <a:buSzPts val="1400"/>
              <a:buNone/>
            </a:pPr>
            <a:r>
              <a:rPr lang="en" dirty="0"/>
              <a:t>Link here: </a:t>
            </a:r>
            <a:r>
              <a:rPr lang="en" sz="1100" u="sng" dirty="0">
                <a:solidFill>
                  <a:schemeClr val="hlink"/>
                </a:solidFill>
                <a:hlinkClick r:id="rId3"/>
              </a:rPr>
              <a:t>https://www.youtube.com/watch?v=DgGV3l82NTk</a:t>
            </a:r>
            <a:endParaRPr dirty="0"/>
          </a:p>
        </p:txBody>
      </p:sp>
      <p:sp>
        <p:nvSpPr>
          <p:cNvPr id="120" name="Google Shape;120;p11"/>
          <p:cNvSpPr txBox="1">
            <a:spLocks noGrp="1"/>
          </p:cNvSpPr>
          <p:nvPr>
            <p:ph type="body" idx="2"/>
          </p:nvPr>
        </p:nvSpPr>
        <p:spPr>
          <a:xfrm>
            <a:off x="2940450" y="1152475"/>
            <a:ext cx="5891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400"/>
              <a:buNone/>
            </a:pPr>
            <a:r>
              <a:rPr lang="en" dirty="0"/>
              <a:t>The sample set will be degenerate if we use coplanar scenes and therefore if we have three scenes, we can use the trifocal sensor. He also used the bow tip at different instances to create the fundamental matrix.</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3: RANSAC Iterations Questions</a:t>
            </a:r>
            <a:endParaRPr/>
          </a:p>
        </p:txBody>
      </p:sp>
      <p:sp>
        <p:nvSpPr>
          <p:cNvPr id="126" name="Google Shape;126;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Delete the questions and type your answers to the three RANSAC Iterations questions from the </a:t>
            </a:r>
            <a:r>
              <a:rPr lang="en" dirty="0" err="1"/>
              <a:t>jupyter</a:t>
            </a:r>
            <a:r>
              <a:rPr lang="en" dirty="0"/>
              <a:t> notebook below:</a:t>
            </a:r>
            <a:endParaRPr dirty="0"/>
          </a:p>
          <a:p>
            <a:pPr marL="457200" lvl="0" indent="-330200" algn="l" rtl="0">
              <a:lnSpc>
                <a:spcPct val="115000"/>
              </a:lnSpc>
              <a:spcBef>
                <a:spcPts val="1600"/>
              </a:spcBef>
              <a:spcAft>
                <a:spcPts val="0"/>
              </a:spcAft>
              <a:buSzPts val="1600"/>
              <a:buAutoNum type="arabicPeriod"/>
            </a:pPr>
            <a:r>
              <a:rPr lang="en-US" sz="1600" dirty="0"/>
              <a:t>15</a:t>
            </a:r>
            <a:endParaRPr sz="1600" dirty="0"/>
          </a:p>
          <a:p>
            <a:pPr marL="457200" lvl="0" indent="-330200" algn="l" rtl="0">
              <a:lnSpc>
                <a:spcPct val="115000"/>
              </a:lnSpc>
              <a:spcBef>
                <a:spcPts val="0"/>
              </a:spcBef>
              <a:spcAft>
                <a:spcPts val="0"/>
              </a:spcAft>
              <a:buSzPts val="1600"/>
              <a:buAutoNum type="arabicPeriod"/>
            </a:pPr>
            <a:r>
              <a:rPr lang="en-US" sz="1600" dirty="0"/>
              <a:t>43 – Exponential Increase</a:t>
            </a:r>
            <a:endParaRPr sz="1600" dirty="0"/>
          </a:p>
          <a:p>
            <a:pPr marL="457200" lvl="0" indent="-330200" algn="l" rtl="0">
              <a:lnSpc>
                <a:spcPct val="115000"/>
              </a:lnSpc>
              <a:spcBef>
                <a:spcPts val="0"/>
              </a:spcBef>
              <a:spcAft>
                <a:spcPts val="0"/>
              </a:spcAft>
              <a:buSzPts val="1600"/>
              <a:buAutoNum type="arabicPeriod"/>
            </a:pPr>
            <a:r>
              <a:rPr lang="en" sz="1600"/>
              <a:t>168</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Part 3: RANSAC Inlier Matches</a:t>
            </a:r>
            <a:endParaRPr dirty="0"/>
          </a:p>
        </p:txBody>
      </p:sp>
      <p:sp>
        <p:nvSpPr>
          <p:cNvPr id="132" name="Google Shape;132;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dirty="0"/>
              <a:t>Paste two sets of images: displaying matches loaded from disk; and inlier matches after RANSAC</a:t>
            </a:r>
            <a:endParaRPr dirty="0"/>
          </a:p>
          <a:p>
            <a:pPr marL="0" lvl="0" indent="0" algn="l" rtl="0">
              <a:lnSpc>
                <a:spcPct val="115000"/>
              </a:lnSpc>
              <a:spcBef>
                <a:spcPts val="0"/>
              </a:spcBef>
              <a:spcAft>
                <a:spcPts val="0"/>
              </a:spcAft>
              <a:buSzPts val="1800"/>
              <a:buNone/>
            </a:pPr>
            <a:endParaRPr dirty="0"/>
          </a:p>
          <a:p>
            <a:pPr marL="0" lvl="0" indent="0" algn="l" rtl="0">
              <a:lnSpc>
                <a:spcPct val="115000"/>
              </a:lnSpc>
              <a:spcBef>
                <a:spcPts val="1600"/>
              </a:spcBef>
              <a:spcAft>
                <a:spcPts val="1600"/>
              </a:spcAft>
              <a:buSzPts val="1800"/>
              <a:buNone/>
            </a:pPr>
            <a:endParaRPr dirty="0"/>
          </a:p>
        </p:txBody>
      </p:sp>
      <p:pic>
        <p:nvPicPr>
          <p:cNvPr id="2" name="Picture 1">
            <a:extLst>
              <a:ext uri="{FF2B5EF4-FFF2-40B4-BE49-F238E27FC236}">
                <a16:creationId xmlns:a16="http://schemas.microsoft.com/office/drawing/2014/main" id="{862F3E91-0433-A74F-8CE3-E353199196AE}"/>
              </a:ext>
            </a:extLst>
          </p:cNvPr>
          <p:cNvPicPr>
            <a:picLocks noChangeAspect="1"/>
          </p:cNvPicPr>
          <p:nvPr/>
        </p:nvPicPr>
        <p:blipFill>
          <a:blip r:embed="rId3"/>
          <a:stretch>
            <a:fillRect/>
          </a:stretch>
        </p:blipFill>
        <p:spPr>
          <a:xfrm>
            <a:off x="0" y="1954790"/>
            <a:ext cx="4572000" cy="3188710"/>
          </a:xfrm>
          <a:prstGeom prst="rect">
            <a:avLst/>
          </a:prstGeom>
        </p:spPr>
      </p:pic>
      <p:pic>
        <p:nvPicPr>
          <p:cNvPr id="3" name="Picture 2">
            <a:extLst>
              <a:ext uri="{FF2B5EF4-FFF2-40B4-BE49-F238E27FC236}">
                <a16:creationId xmlns:a16="http://schemas.microsoft.com/office/drawing/2014/main" id="{81679914-108B-1E42-A9EB-C5253E328FF2}"/>
              </a:ext>
            </a:extLst>
          </p:cNvPr>
          <p:cNvPicPr>
            <a:picLocks noChangeAspect="1"/>
          </p:cNvPicPr>
          <p:nvPr/>
        </p:nvPicPr>
        <p:blipFill>
          <a:blip r:embed="rId4"/>
          <a:stretch>
            <a:fillRect/>
          </a:stretch>
        </p:blipFill>
        <p:spPr>
          <a:xfrm>
            <a:off x="4571998" y="2049202"/>
            <a:ext cx="4572001" cy="30956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Part 3: RANSAC Implementation</a:t>
            </a:r>
            <a:endParaRPr dirty="0"/>
          </a:p>
        </p:txBody>
      </p:sp>
      <p:pic>
        <p:nvPicPr>
          <p:cNvPr id="2" name="Picture 1">
            <a:extLst>
              <a:ext uri="{FF2B5EF4-FFF2-40B4-BE49-F238E27FC236}">
                <a16:creationId xmlns:a16="http://schemas.microsoft.com/office/drawing/2014/main" id="{3121BC0B-09C2-D24A-8115-C1104C86271E}"/>
              </a:ext>
            </a:extLst>
          </p:cNvPr>
          <p:cNvPicPr>
            <a:picLocks noChangeAspect="1"/>
          </p:cNvPicPr>
          <p:nvPr/>
        </p:nvPicPr>
        <p:blipFill>
          <a:blip r:embed="rId3"/>
          <a:stretch>
            <a:fillRect/>
          </a:stretch>
        </p:blipFill>
        <p:spPr>
          <a:xfrm>
            <a:off x="1588279" y="1017725"/>
            <a:ext cx="5967441" cy="37419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Tests</a:t>
            </a:r>
            <a:endParaRPr/>
          </a:p>
        </p:txBody>
      </p:sp>
      <p:pic>
        <p:nvPicPr>
          <p:cNvPr id="2" name="Picture 1">
            <a:extLst>
              <a:ext uri="{FF2B5EF4-FFF2-40B4-BE49-F238E27FC236}">
                <a16:creationId xmlns:a16="http://schemas.microsoft.com/office/drawing/2014/main" id="{36FC10A7-ACA9-6345-AEF6-26AB9D27364C}"/>
              </a:ext>
            </a:extLst>
          </p:cNvPr>
          <p:cNvPicPr>
            <a:picLocks noChangeAspect="1"/>
          </p:cNvPicPr>
          <p:nvPr/>
        </p:nvPicPr>
        <p:blipFill>
          <a:blip r:embed="rId3"/>
          <a:stretch>
            <a:fillRect/>
          </a:stretch>
        </p:blipFill>
        <p:spPr>
          <a:xfrm>
            <a:off x="1368814" y="1017725"/>
            <a:ext cx="6406372" cy="38595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Conclusions</a:t>
            </a:r>
            <a:endParaRPr dirty="0"/>
          </a:p>
        </p:txBody>
      </p:sp>
      <p:sp>
        <p:nvSpPr>
          <p:cNvPr id="150" name="Google Shape;150;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dirty="0"/>
              <a:t>Image scaling was a problem which I encountered and understood how it could cause problems.</a:t>
            </a:r>
            <a:br>
              <a:rPr lang="en-US" dirty="0"/>
            </a:br>
            <a:r>
              <a:rPr lang="en-US" dirty="0"/>
              <a:t>While solving part 4, one sees that the SVD does not yield accurate results due to real world data due to which I read about how we have to consider possible solutions and algorithms to bypass it.</a:t>
            </a:r>
          </a:p>
          <a:p>
            <a:pPr marL="0" lvl="0" indent="0" algn="l" rtl="0">
              <a:lnSpc>
                <a:spcPct val="115000"/>
              </a:lnSpc>
              <a:spcBef>
                <a:spcPts val="0"/>
              </a:spcBef>
              <a:spcAft>
                <a:spcPts val="1600"/>
              </a:spcAft>
              <a:buSzPts val="1800"/>
              <a:buNone/>
            </a:pPr>
            <a:r>
              <a:rPr lang="en-US" dirty="0"/>
              <a:t>Overall I learned how manipulate images and perform linear algebra operations in python.</a:t>
            </a:r>
          </a:p>
          <a:p>
            <a:pPr marL="0" lvl="0" indent="0" algn="l" rtl="0">
              <a:lnSpc>
                <a:spcPct val="115000"/>
              </a:lnSpc>
              <a:spcBef>
                <a:spcPts val="0"/>
              </a:spcBef>
              <a:spcAft>
                <a:spcPts val="1600"/>
              </a:spcAft>
              <a:buSzPts val="18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61" name="Google Shape;61;p2"/>
          <p:cNvSpPr txBox="1">
            <a:spLocks noGrp="1"/>
          </p:cNvSpPr>
          <p:nvPr>
            <p:ph type="body" idx="4294967295"/>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t>&lt;insert visualization of projected 3D points and actual 2D points for image provided by us here&gt;</a:t>
            </a:r>
            <a:endParaRPr sz="1400"/>
          </a:p>
          <a:p>
            <a:pPr marL="0" lvl="0" indent="0" algn="l" rtl="0">
              <a:lnSpc>
                <a:spcPct val="115000"/>
              </a:lnSpc>
              <a:spcBef>
                <a:spcPts val="1600"/>
              </a:spcBef>
              <a:spcAft>
                <a:spcPts val="1600"/>
              </a:spcAft>
              <a:buSzPts val="1800"/>
              <a:buNone/>
            </a:pPr>
            <a:endParaRPr b="1"/>
          </a:p>
        </p:txBody>
      </p:sp>
      <p:sp>
        <p:nvSpPr>
          <p:cNvPr id="62" name="Google Shape;62;p2"/>
          <p:cNvSpPr txBox="1">
            <a:spLocks noGrp="1"/>
          </p:cNvSpPr>
          <p:nvPr>
            <p:ph type="body" idx="4294967295"/>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t>&lt; insert the two images of your fiducial object here&gt;</a:t>
            </a:r>
            <a:endParaRPr sz="1400"/>
          </a:p>
          <a:p>
            <a:pPr marL="0" lvl="0" indent="0" algn="l" rtl="0">
              <a:lnSpc>
                <a:spcPct val="115000"/>
              </a:lnSpc>
              <a:spcBef>
                <a:spcPts val="1600"/>
              </a:spcBef>
              <a:spcAft>
                <a:spcPts val="1600"/>
              </a:spcAft>
              <a:buSzPts val="1800"/>
              <a:buNone/>
            </a:pPr>
            <a:endParaRPr b="1"/>
          </a:p>
        </p:txBody>
      </p:sp>
      <p:pic>
        <p:nvPicPr>
          <p:cNvPr id="2" name="Picture 1">
            <a:extLst>
              <a:ext uri="{FF2B5EF4-FFF2-40B4-BE49-F238E27FC236}">
                <a16:creationId xmlns:a16="http://schemas.microsoft.com/office/drawing/2014/main" id="{3FF3222C-DE9D-DD47-9105-96DB09DF9E91}"/>
              </a:ext>
            </a:extLst>
          </p:cNvPr>
          <p:cNvPicPr>
            <a:picLocks noChangeAspect="1"/>
          </p:cNvPicPr>
          <p:nvPr/>
        </p:nvPicPr>
        <p:blipFill>
          <a:blip r:embed="rId3"/>
          <a:stretch>
            <a:fillRect/>
          </a:stretch>
        </p:blipFill>
        <p:spPr>
          <a:xfrm>
            <a:off x="311700" y="2161722"/>
            <a:ext cx="2014890" cy="2267842"/>
          </a:xfrm>
          <a:prstGeom prst="rect">
            <a:avLst/>
          </a:prstGeom>
        </p:spPr>
      </p:pic>
      <p:pic>
        <p:nvPicPr>
          <p:cNvPr id="3" name="Picture 2">
            <a:extLst>
              <a:ext uri="{FF2B5EF4-FFF2-40B4-BE49-F238E27FC236}">
                <a16:creationId xmlns:a16="http://schemas.microsoft.com/office/drawing/2014/main" id="{BA48BD8D-7020-D843-BCF2-92763B02A433}"/>
              </a:ext>
            </a:extLst>
          </p:cNvPr>
          <p:cNvPicPr>
            <a:picLocks noChangeAspect="1"/>
          </p:cNvPicPr>
          <p:nvPr/>
        </p:nvPicPr>
        <p:blipFill>
          <a:blip r:embed="rId4"/>
          <a:stretch>
            <a:fillRect/>
          </a:stretch>
        </p:blipFill>
        <p:spPr>
          <a:xfrm>
            <a:off x="2311650" y="2161722"/>
            <a:ext cx="2086760" cy="2267842"/>
          </a:xfrm>
          <a:prstGeom prst="rect">
            <a:avLst/>
          </a:prstGeom>
        </p:spPr>
      </p:pic>
      <p:pic>
        <p:nvPicPr>
          <p:cNvPr id="5" name="Picture 4" descr="A person wearing a suit and tie&#10;&#10;Description automatically generated">
            <a:extLst>
              <a:ext uri="{FF2B5EF4-FFF2-40B4-BE49-F238E27FC236}">
                <a16:creationId xmlns:a16="http://schemas.microsoft.com/office/drawing/2014/main" id="{68BCAC2B-7E36-CB46-BDFE-63599945F97A}"/>
              </a:ext>
            </a:extLst>
          </p:cNvPr>
          <p:cNvPicPr>
            <a:picLocks noChangeAspect="1"/>
          </p:cNvPicPr>
          <p:nvPr/>
        </p:nvPicPr>
        <p:blipFill>
          <a:blip r:embed="rId5"/>
          <a:stretch>
            <a:fillRect/>
          </a:stretch>
        </p:blipFill>
        <p:spPr>
          <a:xfrm>
            <a:off x="7011515" y="1841875"/>
            <a:ext cx="1941300" cy="2588400"/>
          </a:xfrm>
          <a:prstGeom prst="rect">
            <a:avLst/>
          </a:prstGeom>
        </p:spPr>
      </p:pic>
      <p:pic>
        <p:nvPicPr>
          <p:cNvPr id="7" name="Picture 6" descr="A person wearing a suit and tie&#10;&#10;Description automatically generated">
            <a:extLst>
              <a:ext uri="{FF2B5EF4-FFF2-40B4-BE49-F238E27FC236}">
                <a16:creationId xmlns:a16="http://schemas.microsoft.com/office/drawing/2014/main" id="{EA20E3D2-B09E-7F46-A4DA-0970C4B48CF4}"/>
              </a:ext>
            </a:extLst>
          </p:cNvPr>
          <p:cNvPicPr>
            <a:picLocks noChangeAspect="1"/>
          </p:cNvPicPr>
          <p:nvPr/>
        </p:nvPicPr>
        <p:blipFill>
          <a:blip r:embed="rId6"/>
          <a:stretch>
            <a:fillRect/>
          </a:stretch>
        </p:blipFill>
        <p:spPr>
          <a:xfrm>
            <a:off x="4950233" y="1841875"/>
            <a:ext cx="1940767" cy="25876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68" name="Google Shape;68;p3"/>
          <p:cNvSpPr txBox="1">
            <a:spLocks noGrp="1"/>
          </p:cNvSpPr>
          <p:nvPr>
            <p:ph type="body" idx="4294967295"/>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400" dirty="0">
                <a:solidFill>
                  <a:schemeClr val="dk1"/>
                </a:solidFill>
              </a:rPr>
              <a:t>&lt;insert visualization the initial guesses for rotation matrix and camera center for the two images here&gt;</a:t>
            </a:r>
            <a:endParaRPr sz="1400" dirty="0">
              <a:solidFill>
                <a:schemeClr val="dk1"/>
              </a:solidFill>
            </a:endParaRPr>
          </a:p>
          <a:p>
            <a:pPr marL="0" lvl="0" indent="0" algn="l" rtl="0">
              <a:lnSpc>
                <a:spcPct val="115000"/>
              </a:lnSpc>
              <a:spcBef>
                <a:spcPts val="0"/>
              </a:spcBef>
              <a:spcAft>
                <a:spcPts val="1600"/>
              </a:spcAft>
              <a:buSzPts val="1800"/>
              <a:buNone/>
            </a:pPr>
            <a:endParaRPr sz="1400" dirty="0"/>
          </a:p>
        </p:txBody>
      </p:sp>
      <p:sp>
        <p:nvSpPr>
          <p:cNvPr id="69" name="Google Shape;69;p3"/>
          <p:cNvSpPr txBox="1">
            <a:spLocks noGrp="1"/>
          </p:cNvSpPr>
          <p:nvPr>
            <p:ph type="body" idx="4294967295"/>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400"/>
              <a:t>&lt;insert visualization of projected 3D points and actual 2D points for both the images you took&gt;</a:t>
            </a:r>
            <a:endParaRPr sz="1400"/>
          </a:p>
          <a:p>
            <a:pPr marL="0" lvl="0" indent="0" algn="l" rtl="0">
              <a:lnSpc>
                <a:spcPct val="115000"/>
              </a:lnSpc>
              <a:spcBef>
                <a:spcPts val="0"/>
              </a:spcBef>
              <a:spcAft>
                <a:spcPts val="1600"/>
              </a:spcAft>
              <a:buSzPts val="1800"/>
              <a:buNone/>
            </a:pPr>
            <a:endParaRPr sz="1400"/>
          </a:p>
        </p:txBody>
      </p:sp>
      <p:pic>
        <p:nvPicPr>
          <p:cNvPr id="2" name="Picture 1">
            <a:extLst>
              <a:ext uri="{FF2B5EF4-FFF2-40B4-BE49-F238E27FC236}">
                <a16:creationId xmlns:a16="http://schemas.microsoft.com/office/drawing/2014/main" id="{69984874-E18A-4346-BB70-FF1FDDF789F9}"/>
              </a:ext>
            </a:extLst>
          </p:cNvPr>
          <p:cNvPicPr>
            <a:picLocks noChangeAspect="1"/>
          </p:cNvPicPr>
          <p:nvPr/>
        </p:nvPicPr>
        <p:blipFill>
          <a:blip r:embed="rId3"/>
          <a:stretch>
            <a:fillRect/>
          </a:stretch>
        </p:blipFill>
        <p:spPr>
          <a:xfrm>
            <a:off x="4721290" y="2142916"/>
            <a:ext cx="2220686" cy="2425959"/>
          </a:xfrm>
          <a:prstGeom prst="rect">
            <a:avLst/>
          </a:prstGeom>
        </p:spPr>
      </p:pic>
      <p:pic>
        <p:nvPicPr>
          <p:cNvPr id="3" name="Picture 2">
            <a:extLst>
              <a:ext uri="{FF2B5EF4-FFF2-40B4-BE49-F238E27FC236}">
                <a16:creationId xmlns:a16="http://schemas.microsoft.com/office/drawing/2014/main" id="{908679B1-4CA5-024C-B68E-CB4EE4EAA798}"/>
              </a:ext>
            </a:extLst>
          </p:cNvPr>
          <p:cNvPicPr>
            <a:picLocks noChangeAspect="1"/>
          </p:cNvPicPr>
          <p:nvPr/>
        </p:nvPicPr>
        <p:blipFill>
          <a:blip r:embed="rId4"/>
          <a:stretch>
            <a:fillRect/>
          </a:stretch>
        </p:blipFill>
        <p:spPr>
          <a:xfrm>
            <a:off x="6774859" y="2142916"/>
            <a:ext cx="2224559" cy="2425959"/>
          </a:xfrm>
          <a:prstGeom prst="rect">
            <a:avLst/>
          </a:prstGeom>
        </p:spPr>
      </p:pic>
      <p:pic>
        <p:nvPicPr>
          <p:cNvPr id="4" name="Picture 3">
            <a:extLst>
              <a:ext uri="{FF2B5EF4-FFF2-40B4-BE49-F238E27FC236}">
                <a16:creationId xmlns:a16="http://schemas.microsoft.com/office/drawing/2014/main" id="{92637830-C3DA-4048-9381-B97ADFF71596}"/>
              </a:ext>
            </a:extLst>
          </p:cNvPr>
          <p:cNvPicPr>
            <a:picLocks noChangeAspect="1"/>
          </p:cNvPicPr>
          <p:nvPr/>
        </p:nvPicPr>
        <p:blipFill>
          <a:blip r:embed="rId5"/>
          <a:stretch>
            <a:fillRect/>
          </a:stretch>
        </p:blipFill>
        <p:spPr>
          <a:xfrm>
            <a:off x="4961" y="2571750"/>
            <a:ext cx="2197063" cy="1463120"/>
          </a:xfrm>
          <a:prstGeom prst="rect">
            <a:avLst/>
          </a:prstGeom>
        </p:spPr>
      </p:pic>
      <p:pic>
        <p:nvPicPr>
          <p:cNvPr id="5" name="Picture 4">
            <a:extLst>
              <a:ext uri="{FF2B5EF4-FFF2-40B4-BE49-F238E27FC236}">
                <a16:creationId xmlns:a16="http://schemas.microsoft.com/office/drawing/2014/main" id="{2F56C28A-83B5-3B41-A61B-C5726F4F0EC9}"/>
              </a:ext>
            </a:extLst>
          </p:cNvPr>
          <p:cNvPicPr>
            <a:picLocks noChangeAspect="1"/>
          </p:cNvPicPr>
          <p:nvPr/>
        </p:nvPicPr>
        <p:blipFill>
          <a:blip r:embed="rId6"/>
          <a:stretch>
            <a:fillRect/>
          </a:stretch>
        </p:blipFill>
        <p:spPr>
          <a:xfrm>
            <a:off x="2185234" y="2571750"/>
            <a:ext cx="2237476" cy="15347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4"/>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75" name="Google Shape;75;p4"/>
          <p:cNvSpPr txBox="1">
            <a:spLocks noGrp="1"/>
          </p:cNvSpPr>
          <p:nvPr>
            <p:ph type="body" idx="4294967295"/>
          </p:nvPr>
        </p:nvSpPr>
        <p:spPr>
          <a:xfrm>
            <a:off x="1611150" y="1161475"/>
            <a:ext cx="5921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400">
                <a:solidFill>
                  <a:schemeClr val="dk1"/>
                </a:solidFill>
              </a:rPr>
              <a:t>&lt;insert visualization of both camera poses here&gt;</a:t>
            </a:r>
            <a:endParaRPr sz="1400">
              <a:solidFill>
                <a:schemeClr val="dk1"/>
              </a:solidFill>
            </a:endParaRPr>
          </a:p>
          <a:p>
            <a:pPr marL="0" lvl="0" indent="0" algn="l" rtl="0">
              <a:lnSpc>
                <a:spcPct val="115000"/>
              </a:lnSpc>
              <a:spcBef>
                <a:spcPts val="0"/>
              </a:spcBef>
              <a:spcAft>
                <a:spcPts val="1600"/>
              </a:spcAft>
              <a:buSzPts val="1800"/>
              <a:buNone/>
            </a:pPr>
            <a:endParaRPr sz="1400">
              <a:solidFill>
                <a:schemeClr val="dk1"/>
              </a:solidFill>
            </a:endParaRPr>
          </a:p>
        </p:txBody>
      </p:sp>
      <p:pic>
        <p:nvPicPr>
          <p:cNvPr id="2" name="Picture 1">
            <a:extLst>
              <a:ext uri="{FF2B5EF4-FFF2-40B4-BE49-F238E27FC236}">
                <a16:creationId xmlns:a16="http://schemas.microsoft.com/office/drawing/2014/main" id="{145B360B-77FC-0C48-9BF4-ACF875D5C2F7}"/>
              </a:ext>
            </a:extLst>
          </p:cNvPr>
          <p:cNvPicPr>
            <a:picLocks noChangeAspect="1"/>
          </p:cNvPicPr>
          <p:nvPr/>
        </p:nvPicPr>
        <p:blipFill>
          <a:blip r:embed="rId3"/>
          <a:stretch>
            <a:fillRect/>
          </a:stretch>
        </p:blipFill>
        <p:spPr>
          <a:xfrm>
            <a:off x="2393471" y="1848340"/>
            <a:ext cx="4357058" cy="2962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1: Projection Matrix</a:t>
            </a:r>
            <a:r>
              <a:rPr lang="en" sz="1100"/>
              <a:t> </a:t>
            </a:r>
            <a:endParaRPr/>
          </a:p>
        </p:txBody>
      </p:sp>
      <p:sp>
        <p:nvSpPr>
          <p:cNvPr id="81" name="Google Shape;81;p5"/>
          <p:cNvSpPr txBox="1">
            <a:spLocks noGrp="1"/>
          </p:cNvSpPr>
          <p:nvPr>
            <p:ph type="body" idx="4294967295"/>
          </p:nvPr>
        </p:nvSpPr>
        <p:spPr>
          <a:xfrm>
            <a:off x="603525" y="1152475"/>
            <a:ext cx="3968475"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US" sz="2400" dirty="0"/>
              <a:t>I would expect the projections to be the same as the projection matrix doesn’t depend on the camera center. As we notice most projections are still correct except a few.</a:t>
            </a:r>
            <a:endParaRPr sz="2400" dirty="0"/>
          </a:p>
        </p:txBody>
      </p:sp>
      <p:pic>
        <p:nvPicPr>
          <p:cNvPr id="2" name="Picture 1">
            <a:extLst>
              <a:ext uri="{FF2B5EF4-FFF2-40B4-BE49-F238E27FC236}">
                <a16:creationId xmlns:a16="http://schemas.microsoft.com/office/drawing/2014/main" id="{9F1213E2-18B2-3645-A590-E7F00C9628C5}"/>
              </a:ext>
            </a:extLst>
          </p:cNvPr>
          <p:cNvPicPr>
            <a:picLocks noChangeAspect="1"/>
          </p:cNvPicPr>
          <p:nvPr/>
        </p:nvPicPr>
        <p:blipFill>
          <a:blip r:embed="rId3"/>
          <a:stretch>
            <a:fillRect/>
          </a:stretch>
        </p:blipFill>
        <p:spPr>
          <a:xfrm>
            <a:off x="4572000" y="1697177"/>
            <a:ext cx="2439768" cy="2629750"/>
          </a:xfrm>
          <a:prstGeom prst="rect">
            <a:avLst/>
          </a:prstGeom>
        </p:spPr>
      </p:pic>
      <p:pic>
        <p:nvPicPr>
          <p:cNvPr id="3" name="Picture 2">
            <a:extLst>
              <a:ext uri="{FF2B5EF4-FFF2-40B4-BE49-F238E27FC236}">
                <a16:creationId xmlns:a16="http://schemas.microsoft.com/office/drawing/2014/main" id="{01C4DFEF-9000-D04C-BD2B-FE821CD2B8A1}"/>
              </a:ext>
            </a:extLst>
          </p:cNvPr>
          <p:cNvPicPr>
            <a:picLocks noChangeAspect="1"/>
          </p:cNvPicPr>
          <p:nvPr/>
        </p:nvPicPr>
        <p:blipFill>
          <a:blip r:embed="rId4"/>
          <a:stretch>
            <a:fillRect/>
          </a:stretch>
        </p:blipFill>
        <p:spPr>
          <a:xfrm>
            <a:off x="6864611" y="1793276"/>
            <a:ext cx="2279389" cy="24375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a:t>
            </a:r>
            <a:endParaRPr/>
          </a:p>
        </p:txBody>
      </p:sp>
      <p:sp>
        <p:nvSpPr>
          <p:cNvPr id="87" name="Google Shape;87;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Room: Left Image with </a:t>
            </a:r>
            <a:r>
              <a:rPr lang="en" b="1" dirty="0" err="1"/>
              <a:t>Epipolar</a:t>
            </a:r>
            <a:r>
              <a:rPr lang="en" b="1" dirty="0"/>
              <a:t> Lines</a:t>
            </a:r>
            <a:endParaRPr b="1" dirty="0"/>
          </a:p>
        </p:txBody>
      </p:sp>
      <p:sp>
        <p:nvSpPr>
          <p:cNvPr id="88" name="Google Shape;88;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Room: Right Image with </a:t>
            </a:r>
            <a:r>
              <a:rPr lang="en" b="1" dirty="0" err="1"/>
              <a:t>Epipolar</a:t>
            </a:r>
            <a:r>
              <a:rPr lang="en" b="1" dirty="0"/>
              <a:t> Lines</a:t>
            </a:r>
          </a:p>
          <a:p>
            <a:pPr marL="0" lvl="0" indent="0" algn="l" rtl="0">
              <a:lnSpc>
                <a:spcPct val="115000"/>
              </a:lnSpc>
              <a:spcBef>
                <a:spcPts val="0"/>
              </a:spcBef>
              <a:spcAft>
                <a:spcPts val="0"/>
              </a:spcAft>
              <a:buClr>
                <a:schemeClr val="dk1"/>
              </a:buClr>
              <a:buSzPts val="1100"/>
              <a:buFont typeface="Arial"/>
              <a:buNone/>
            </a:pPr>
            <a:endParaRPr dirty="0"/>
          </a:p>
        </p:txBody>
      </p:sp>
      <p:pic>
        <p:nvPicPr>
          <p:cNvPr id="4" name="Picture 3">
            <a:extLst>
              <a:ext uri="{FF2B5EF4-FFF2-40B4-BE49-F238E27FC236}">
                <a16:creationId xmlns:a16="http://schemas.microsoft.com/office/drawing/2014/main" id="{756A7B9F-C99A-1E40-B38F-5D720829B3D6}"/>
              </a:ext>
            </a:extLst>
          </p:cNvPr>
          <p:cNvPicPr>
            <a:picLocks noChangeAspect="1"/>
          </p:cNvPicPr>
          <p:nvPr/>
        </p:nvPicPr>
        <p:blipFill>
          <a:blip r:embed="rId3"/>
          <a:stretch>
            <a:fillRect/>
          </a:stretch>
        </p:blipFill>
        <p:spPr>
          <a:xfrm>
            <a:off x="17804" y="1731600"/>
            <a:ext cx="9126196" cy="2966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a:t>
            </a:r>
            <a:endParaRPr/>
          </a:p>
        </p:txBody>
      </p:sp>
      <p:sp>
        <p:nvSpPr>
          <p:cNvPr id="94" name="Google Shape;94;p7"/>
          <p:cNvSpPr txBox="1">
            <a:spLocks noGrp="1"/>
          </p:cNvSpPr>
          <p:nvPr>
            <p:ph type="body" idx="1"/>
          </p:nvPr>
        </p:nvSpPr>
        <p:spPr>
          <a:xfrm>
            <a:off x="257205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Fundamental Matrix Estimation Result:</a:t>
            </a:r>
            <a:endParaRPr dirty="0"/>
          </a:p>
          <a:p>
            <a:pPr marL="0" lvl="0" indent="0" algn="l" rtl="0">
              <a:lnSpc>
                <a:spcPct val="115000"/>
              </a:lnSpc>
              <a:spcBef>
                <a:spcPts val="1600"/>
              </a:spcBef>
              <a:spcAft>
                <a:spcPts val="1600"/>
              </a:spcAft>
              <a:buSzPts val="1400"/>
              <a:buNone/>
            </a:pPr>
            <a:endParaRPr dirty="0"/>
          </a:p>
        </p:txBody>
      </p:sp>
      <p:pic>
        <p:nvPicPr>
          <p:cNvPr id="3" name="Picture 2">
            <a:extLst>
              <a:ext uri="{FF2B5EF4-FFF2-40B4-BE49-F238E27FC236}">
                <a16:creationId xmlns:a16="http://schemas.microsoft.com/office/drawing/2014/main" id="{F1C7A696-5893-FE41-A793-D2F26040AF1F}"/>
              </a:ext>
            </a:extLst>
          </p:cNvPr>
          <p:cNvPicPr>
            <a:picLocks noChangeAspect="1"/>
          </p:cNvPicPr>
          <p:nvPr/>
        </p:nvPicPr>
        <p:blipFill>
          <a:blip r:embed="rId3"/>
          <a:stretch>
            <a:fillRect/>
          </a:stretch>
        </p:blipFill>
        <p:spPr>
          <a:xfrm>
            <a:off x="2572050" y="1872862"/>
            <a:ext cx="3365500" cy="520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 Your Images</a:t>
            </a:r>
            <a:endParaRPr/>
          </a:p>
        </p:txBody>
      </p:sp>
      <p:sp>
        <p:nvSpPr>
          <p:cNvPr id="100" name="Google Shape;100;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Your Image: Left Image with </a:t>
            </a:r>
            <a:r>
              <a:rPr lang="en" b="1" dirty="0" err="1"/>
              <a:t>Epipolar</a:t>
            </a:r>
            <a:r>
              <a:rPr lang="en" b="1" dirty="0"/>
              <a:t> Lines</a:t>
            </a:r>
            <a:endParaRPr b="1" dirty="0"/>
          </a:p>
        </p:txBody>
      </p:sp>
      <p:sp>
        <p:nvSpPr>
          <p:cNvPr id="101" name="Google Shape;101;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t>Your Image: Right Image with </a:t>
            </a:r>
            <a:r>
              <a:rPr lang="en" b="1" dirty="0" err="1"/>
              <a:t>Epipolar</a:t>
            </a:r>
            <a:r>
              <a:rPr lang="en" b="1" dirty="0"/>
              <a:t> Lines</a:t>
            </a:r>
            <a:endParaRPr dirty="0"/>
          </a:p>
          <a:p>
            <a:pPr marL="0" lvl="0" indent="0" algn="l" rtl="0">
              <a:lnSpc>
                <a:spcPct val="115000"/>
              </a:lnSpc>
              <a:spcBef>
                <a:spcPts val="1600"/>
              </a:spcBef>
              <a:spcAft>
                <a:spcPts val="1600"/>
              </a:spcAft>
              <a:buSzPts val="1400"/>
              <a:buNone/>
            </a:pPr>
            <a:endParaRPr dirty="0"/>
          </a:p>
        </p:txBody>
      </p:sp>
      <p:pic>
        <p:nvPicPr>
          <p:cNvPr id="5" name="Picture 4">
            <a:extLst>
              <a:ext uri="{FF2B5EF4-FFF2-40B4-BE49-F238E27FC236}">
                <a16:creationId xmlns:a16="http://schemas.microsoft.com/office/drawing/2014/main" id="{B1A30C34-02FF-0442-87D4-E21C7EB8179B}"/>
              </a:ext>
            </a:extLst>
          </p:cNvPr>
          <p:cNvPicPr>
            <a:picLocks noChangeAspect="1"/>
          </p:cNvPicPr>
          <p:nvPr/>
        </p:nvPicPr>
        <p:blipFill>
          <a:blip r:embed="rId3"/>
          <a:stretch>
            <a:fillRect/>
          </a:stretch>
        </p:blipFill>
        <p:spPr>
          <a:xfrm>
            <a:off x="862206" y="1576218"/>
            <a:ext cx="2568620" cy="3122257"/>
          </a:xfrm>
          <a:prstGeom prst="rect">
            <a:avLst/>
          </a:prstGeom>
        </p:spPr>
      </p:pic>
      <p:pic>
        <p:nvPicPr>
          <p:cNvPr id="6" name="Picture 5">
            <a:extLst>
              <a:ext uri="{FF2B5EF4-FFF2-40B4-BE49-F238E27FC236}">
                <a16:creationId xmlns:a16="http://schemas.microsoft.com/office/drawing/2014/main" id="{8331366B-1492-C842-A80C-F77F3DAA64DC}"/>
              </a:ext>
            </a:extLst>
          </p:cNvPr>
          <p:cNvPicPr>
            <a:picLocks noChangeAspect="1"/>
          </p:cNvPicPr>
          <p:nvPr/>
        </p:nvPicPr>
        <p:blipFill>
          <a:blip r:embed="rId4"/>
          <a:stretch>
            <a:fillRect/>
          </a:stretch>
        </p:blipFill>
        <p:spPr>
          <a:xfrm>
            <a:off x="5255629" y="1576218"/>
            <a:ext cx="2514613" cy="31222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Part 2: Fundamental Matrix Estimation: Your Image</a:t>
            </a:r>
            <a:endParaRPr/>
          </a:p>
        </p:txBody>
      </p:sp>
      <p:sp>
        <p:nvSpPr>
          <p:cNvPr id="107" name="Google Shape;107;p9"/>
          <p:cNvSpPr txBox="1">
            <a:spLocks noGrp="1"/>
          </p:cNvSpPr>
          <p:nvPr>
            <p:ph type="body" idx="1"/>
          </p:nvPr>
        </p:nvSpPr>
        <p:spPr>
          <a:xfrm>
            <a:off x="257205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dirty="0"/>
              <a:t>Fundamental Matrix Estimation Result:</a:t>
            </a:r>
            <a:endParaRPr dirty="0"/>
          </a:p>
          <a:p>
            <a:pPr marL="0" lvl="0" indent="0" algn="l" rtl="0">
              <a:lnSpc>
                <a:spcPct val="115000"/>
              </a:lnSpc>
              <a:spcBef>
                <a:spcPts val="1600"/>
              </a:spcBef>
              <a:spcAft>
                <a:spcPts val="1600"/>
              </a:spcAft>
              <a:buSzPts val="1400"/>
              <a:buNone/>
            </a:pPr>
            <a:endParaRPr dirty="0"/>
          </a:p>
        </p:txBody>
      </p:sp>
      <p:pic>
        <p:nvPicPr>
          <p:cNvPr id="4" name="Picture 3">
            <a:extLst>
              <a:ext uri="{FF2B5EF4-FFF2-40B4-BE49-F238E27FC236}">
                <a16:creationId xmlns:a16="http://schemas.microsoft.com/office/drawing/2014/main" id="{5ADE16D6-B333-DE47-8E93-3BD98F5855B4}"/>
              </a:ext>
            </a:extLst>
          </p:cNvPr>
          <p:cNvPicPr>
            <a:picLocks noChangeAspect="1"/>
          </p:cNvPicPr>
          <p:nvPr/>
        </p:nvPicPr>
        <p:blipFill>
          <a:blip r:embed="rId3"/>
          <a:stretch>
            <a:fillRect/>
          </a:stretch>
        </p:blipFill>
        <p:spPr>
          <a:xfrm>
            <a:off x="2572050" y="1881459"/>
            <a:ext cx="3433362" cy="6588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564</Words>
  <Application>Microsoft Macintosh PowerPoint</Application>
  <PresentationFormat>On-screen Show (16:9)</PresentationFormat>
  <Paragraphs>47</Paragraphs>
  <Slides>16</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Simple Light</vt:lpstr>
      <vt:lpstr>CS 4476/7646 Project 2</vt:lpstr>
      <vt:lpstr>Part 1: Projection Matrix </vt:lpstr>
      <vt:lpstr>Part 1: Projection Matrix </vt:lpstr>
      <vt:lpstr>Part 1: Projection Matrix </vt:lpstr>
      <vt:lpstr>Part 1: Projection Matrix </vt:lpstr>
      <vt:lpstr>Part 2: Fundamental Matrix Estimation</vt:lpstr>
      <vt:lpstr>Part 2: Fundamental Matrix Estimation</vt:lpstr>
      <vt:lpstr>Part 2: Fundamental Matrix Estimation: Your Images</vt:lpstr>
      <vt:lpstr>Part 2: Fundamental Matrix Estimation: Your Image</vt:lpstr>
      <vt:lpstr>Part 2: Reflection Questions</vt:lpstr>
      <vt:lpstr>Part 2: Extra Credit: Fundamental Matrix Song</vt:lpstr>
      <vt:lpstr>Part 3: RANSAC Iterations Questions</vt:lpstr>
      <vt:lpstr>Part 3: RANSAC Inlier Matches</vt:lpstr>
      <vt:lpstr>Part 3: RANSAC Implementation</vt:lpstr>
      <vt:lpstr>Tests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4476/7646 Project 2</dc:title>
  <cp:lastModifiedBy>Sipani Sreyans</cp:lastModifiedBy>
  <cp:revision>8</cp:revision>
  <dcterms:modified xsi:type="dcterms:W3CDTF">2020-02-08T04:29:08Z</dcterms:modified>
</cp:coreProperties>
</file>